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86" r:id="rId4"/>
    <p:sldId id="258" r:id="rId5"/>
    <p:sldId id="287"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8" r:id="rId28"/>
    <p:sldId id="281" r:id="rId29"/>
    <p:sldId id="282" r:id="rId30"/>
    <p:sldId id="283" r:id="rId31"/>
    <p:sldId id="284"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07" d="100"/>
          <a:sy n="107"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708A4C-4812-44C6-81FF-C43663AF88D8}" type="datetimeFigureOut">
              <a:rPr lang="en-GB" smtClean="0"/>
              <a:t>06/08/2024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6A9C1-A4E7-428C-9057-33D63CB0EB87}" type="slidenum">
              <a:rPr lang="en-GB" smtClean="0"/>
              <a:t>‹#›</a:t>
            </a:fld>
            <a:endParaRPr lang="en-GB"/>
          </a:p>
        </p:txBody>
      </p:sp>
    </p:spTree>
    <p:extLst>
      <p:ext uri="{BB962C8B-B14F-4D97-AF65-F5344CB8AC3E}">
        <p14:creationId xmlns:p14="http://schemas.microsoft.com/office/powerpoint/2010/main" val="21734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a:t>
            </a:fld>
            <a:endParaRPr lang="en-GB"/>
          </a:p>
        </p:txBody>
      </p:sp>
    </p:spTree>
    <p:extLst>
      <p:ext uri="{BB962C8B-B14F-4D97-AF65-F5344CB8AC3E}">
        <p14:creationId xmlns:p14="http://schemas.microsoft.com/office/powerpoint/2010/main" val="3637375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Times New Roman" panose="02020603050405020304" pitchFamily="18" charset="0"/>
                <a:cs typeface="Times New Roman" panose="02020603050405020304" pitchFamily="18" charset="0"/>
              </a:rPr>
              <a:t>Security Concerns</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Unauthorized Connection</a:t>
            </a:r>
            <a:r>
              <a:rPr lang="en-US" dirty="0">
                <a:latin typeface="Times New Roman" panose="02020603050405020304" pitchFamily="18" charset="0"/>
                <a:cs typeface="Times New Roman" panose="02020603050405020304" pitchFamily="18" charset="0"/>
              </a:rPr>
              <a:t>: The report indicates a potential </a:t>
            </a:r>
            <a:r>
              <a:rPr lang="en-US" b="1" dirty="0">
                <a:latin typeface="Times New Roman" panose="02020603050405020304" pitchFamily="18" charset="0"/>
                <a:cs typeface="Times New Roman" panose="02020603050405020304" pitchFamily="18" charset="0"/>
              </a:rPr>
              <a:t>security risk</a:t>
            </a:r>
            <a:r>
              <a:rPr lang="en-US" dirty="0">
                <a:latin typeface="Times New Roman" panose="02020603050405020304" pitchFamily="18" charset="0"/>
                <a:cs typeface="Times New Roman" panose="02020603050405020304" pitchFamily="18" charset="0"/>
              </a:rPr>
              <a:t> due to unauthorized attempts to connect to Telnet, which is known for weak security.</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Port Scan Activity</a:t>
            </a:r>
            <a:r>
              <a:rPr lang="en-US" dirty="0">
                <a:latin typeface="Times New Roman" panose="02020603050405020304" pitchFamily="18" charset="0"/>
                <a:cs typeface="Times New Roman" panose="02020603050405020304" pitchFamily="18" charset="0"/>
              </a:rPr>
              <a:t>: The presence of port scan activity may signal reconnaissance efforts by a potential attacker.</a:t>
            </a:r>
          </a:p>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19</a:t>
            </a:fld>
            <a:endParaRPr lang="en-GB"/>
          </a:p>
        </p:txBody>
      </p:sp>
    </p:spTree>
    <p:extLst>
      <p:ext uri="{BB962C8B-B14F-4D97-AF65-F5344CB8AC3E}">
        <p14:creationId xmlns:p14="http://schemas.microsoft.com/office/powerpoint/2010/main" val="200049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20</a:t>
            </a:fld>
            <a:endParaRPr lang="en-GB"/>
          </a:p>
        </p:txBody>
      </p:sp>
    </p:spTree>
    <p:extLst>
      <p:ext uri="{BB962C8B-B14F-4D97-AF65-F5344CB8AC3E}">
        <p14:creationId xmlns:p14="http://schemas.microsoft.com/office/powerpoint/2010/main" val="345939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27</a:t>
            </a:fld>
            <a:endParaRPr lang="en-GB"/>
          </a:p>
        </p:txBody>
      </p:sp>
    </p:spTree>
    <p:extLst>
      <p:ext uri="{BB962C8B-B14F-4D97-AF65-F5344CB8AC3E}">
        <p14:creationId xmlns:p14="http://schemas.microsoft.com/office/powerpoint/2010/main" val="82505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200" b="1" kern="0" dirty="0">
                <a:effectLst/>
                <a:latin typeface="Times New Roman" panose="02020603050405020304" pitchFamily="18" charset="0"/>
                <a:ea typeface="Times New Roman" panose="02020603050405020304" pitchFamily="18" charset="0"/>
                <a:cs typeface="Times New Roman" panose="02020603050405020304" pitchFamily="18" charset="0"/>
              </a:rPr>
              <a:t>Lack of Corresponding Logons</a:t>
            </a:r>
            <a:r>
              <a:rPr lang="en-GB"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Times New Roman" panose="02020603050405020304" pitchFamily="18" charset="0"/>
                <a:ea typeface="Times New Roman" panose="02020603050405020304" pitchFamily="18" charset="0"/>
                <a:cs typeface="Times New Roman" panose="02020603050405020304" pitchFamily="18" charset="0"/>
              </a:rPr>
              <a:t>Logoffs occur without preceding logon events in some cases.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Times New Roman" panose="02020603050405020304" pitchFamily="18" charset="0"/>
                <a:ea typeface="Times New Roman" panose="02020603050405020304" pitchFamily="18" charset="0"/>
                <a:cs typeface="Times New Roman" panose="02020603050405020304" pitchFamily="18" charset="0"/>
              </a:rPr>
              <a:t>Unusual for typical user sessions.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30</a:t>
            </a:fld>
            <a:endParaRPr lang="en-GB"/>
          </a:p>
        </p:txBody>
      </p:sp>
    </p:spTree>
    <p:extLst>
      <p:ext uri="{BB962C8B-B14F-4D97-AF65-F5344CB8AC3E}">
        <p14:creationId xmlns:p14="http://schemas.microsoft.com/office/powerpoint/2010/main" val="204731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5</a:t>
            </a:fld>
            <a:endParaRPr lang="en-GB"/>
          </a:p>
        </p:txBody>
      </p:sp>
    </p:spTree>
    <p:extLst>
      <p:ext uri="{BB962C8B-B14F-4D97-AF65-F5344CB8AC3E}">
        <p14:creationId xmlns:p14="http://schemas.microsoft.com/office/powerpoint/2010/main" val="191726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Speak about the local subnet, the local IPs and my search query.</a:t>
            </a:r>
          </a:p>
        </p:txBody>
      </p:sp>
      <p:sp>
        <p:nvSpPr>
          <p:cNvPr id="4" name="Slide Number Placeholder 3"/>
          <p:cNvSpPr>
            <a:spLocks noGrp="1"/>
          </p:cNvSpPr>
          <p:nvPr>
            <p:ph type="sldNum" sz="quarter" idx="5"/>
          </p:nvPr>
        </p:nvSpPr>
        <p:spPr/>
        <p:txBody>
          <a:bodyPr/>
          <a:lstStyle/>
          <a:p>
            <a:fld id="{3ED6A9C1-A4E7-428C-9057-33D63CB0EB87}" type="slidenum">
              <a:rPr lang="en-GB" smtClean="0"/>
              <a:t>6</a:t>
            </a:fld>
            <a:endParaRPr lang="en-GB"/>
          </a:p>
        </p:txBody>
      </p:sp>
    </p:spTree>
    <p:extLst>
      <p:ext uri="{BB962C8B-B14F-4D97-AF65-F5344CB8AC3E}">
        <p14:creationId xmlns:p14="http://schemas.microsoft.com/office/powerpoint/2010/main" val="206125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8</a:t>
            </a:fld>
            <a:endParaRPr lang="en-GB"/>
          </a:p>
        </p:txBody>
      </p:sp>
    </p:spTree>
    <p:extLst>
      <p:ext uri="{BB962C8B-B14F-4D97-AF65-F5344CB8AC3E}">
        <p14:creationId xmlns:p14="http://schemas.microsoft.com/office/powerpoint/2010/main" val="2355699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13</a:t>
            </a:fld>
            <a:endParaRPr lang="en-GB"/>
          </a:p>
        </p:txBody>
      </p:sp>
    </p:spTree>
    <p:extLst>
      <p:ext uri="{BB962C8B-B14F-4D97-AF65-F5344CB8AC3E}">
        <p14:creationId xmlns:p14="http://schemas.microsoft.com/office/powerpoint/2010/main" val="168790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14</a:t>
            </a:fld>
            <a:endParaRPr lang="en-GB"/>
          </a:p>
        </p:txBody>
      </p:sp>
    </p:spTree>
    <p:extLst>
      <p:ext uri="{BB962C8B-B14F-4D97-AF65-F5344CB8AC3E}">
        <p14:creationId xmlns:p14="http://schemas.microsoft.com/office/powerpoint/2010/main" val="34886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Multiple Connections:</a:t>
            </a:r>
            <a:r>
              <a:rPr lang="en-US" dirty="0"/>
              <a:t> There are three different time logs indicating connections between your internal IP addresses (10.1.5.10, 10.1.5.16, and 10.1.5.18) and the external IP 177.58.144.248 using FTP on port 20. This shows repeated activity.</a:t>
            </a:r>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16</a:t>
            </a:fld>
            <a:endParaRPr lang="en-GB"/>
          </a:p>
        </p:txBody>
      </p:sp>
    </p:spTree>
    <p:extLst>
      <p:ext uri="{BB962C8B-B14F-4D97-AF65-F5344CB8AC3E}">
        <p14:creationId xmlns:p14="http://schemas.microsoft.com/office/powerpoint/2010/main" val="90201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evidence suggests potential security issues such as data exfiltration or backdoor activity. It's crucial to prioritize this investigation, given the nature and pattern of the connections. Conducting a thorough analysis and involving security professionals can help mitigate risks and safeguard your network effectively.</a:t>
            </a:r>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17</a:t>
            </a:fld>
            <a:endParaRPr lang="en-GB"/>
          </a:p>
        </p:txBody>
      </p:sp>
    </p:spTree>
    <p:extLst>
      <p:ext uri="{BB962C8B-B14F-4D97-AF65-F5344CB8AC3E}">
        <p14:creationId xmlns:p14="http://schemas.microsoft.com/office/powerpoint/2010/main" val="311114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IP address 117.192.85.132, part of the BSNL Broadband infrastructure, has been flagged for suspicious activities. As it is linked to a major ISP in India, traffic from this IP should be carefully monitored for potential data exfiltration and unauthorized access attempts. Coordination with BSNL’s abuse desk is recommended for further investigation and mitigation.</a:t>
            </a:r>
            <a:endParaRPr lang="en-GB" dirty="0"/>
          </a:p>
        </p:txBody>
      </p:sp>
      <p:sp>
        <p:nvSpPr>
          <p:cNvPr id="4" name="Slide Number Placeholder 3"/>
          <p:cNvSpPr>
            <a:spLocks noGrp="1"/>
          </p:cNvSpPr>
          <p:nvPr>
            <p:ph type="sldNum" sz="quarter" idx="5"/>
          </p:nvPr>
        </p:nvSpPr>
        <p:spPr/>
        <p:txBody>
          <a:bodyPr/>
          <a:lstStyle/>
          <a:p>
            <a:fld id="{3ED6A9C1-A4E7-428C-9057-33D63CB0EB87}" type="slidenum">
              <a:rPr lang="en-GB" smtClean="0"/>
              <a:t>18</a:t>
            </a:fld>
            <a:endParaRPr lang="en-GB"/>
          </a:p>
        </p:txBody>
      </p:sp>
    </p:spTree>
    <p:extLst>
      <p:ext uri="{BB962C8B-B14F-4D97-AF65-F5344CB8AC3E}">
        <p14:creationId xmlns:p14="http://schemas.microsoft.com/office/powerpoint/2010/main" val="285627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A8A6-A64F-2C40-E5AA-BCA94D4754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8023DAF-2322-D3E1-2E15-2766670C7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0BD11FD-DB55-1235-B97F-8DC7117BC1CB}"/>
              </a:ext>
            </a:extLst>
          </p:cNvPr>
          <p:cNvSpPr>
            <a:spLocks noGrp="1"/>
          </p:cNvSpPr>
          <p:nvPr>
            <p:ph type="dt" sz="half" idx="10"/>
          </p:nvPr>
        </p:nvSpPr>
        <p:spPr/>
        <p:txBody>
          <a:bodyPr/>
          <a:lstStyle>
            <a:lvl1pPr>
              <a:defRPr/>
            </a:lvl1pPr>
          </a:lstStyle>
          <a:p>
            <a:r>
              <a:rPr lang="en-GB" dirty="0"/>
              <a:t>07</a:t>
            </a:r>
          </a:p>
        </p:txBody>
      </p:sp>
      <p:sp>
        <p:nvSpPr>
          <p:cNvPr id="5" name="Footer Placeholder 4">
            <a:extLst>
              <a:ext uri="{FF2B5EF4-FFF2-40B4-BE49-F238E27FC236}">
                <a16:creationId xmlns:a16="http://schemas.microsoft.com/office/drawing/2014/main" id="{6F6624B7-D118-258B-0D21-3613FFB95BE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FAAD91E-FDCC-DFEF-0EE1-6AD3BF8C8A36}"/>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427404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AAF7-FEF9-1D69-7228-C0BFE7063A7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CF5C61-A91F-3A8B-D9E2-4BBB866D9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41A3C5-4748-42FA-A625-54FE45A37F3C}"/>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5" name="Footer Placeholder 4">
            <a:extLst>
              <a:ext uri="{FF2B5EF4-FFF2-40B4-BE49-F238E27FC236}">
                <a16:creationId xmlns:a16="http://schemas.microsoft.com/office/drawing/2014/main" id="{693852C9-6A35-CFB2-1ADD-C7342A075C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58CAD2-E36F-BFC4-324A-BB65CA209E1C}"/>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245459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91C6A2-0CEE-5942-F1E5-DAD9A74064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BCB983-233E-0F68-C542-CA324D6E5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F7E89B-89F5-B12C-28AD-63F3CF7D5207}"/>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5" name="Footer Placeholder 4">
            <a:extLst>
              <a:ext uri="{FF2B5EF4-FFF2-40B4-BE49-F238E27FC236}">
                <a16:creationId xmlns:a16="http://schemas.microsoft.com/office/drawing/2014/main" id="{B02A746F-F3EA-597C-E63F-AC08526012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CB324B-C5A6-BB7A-0F30-DB07B2C3ED53}"/>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694795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D6E-1A50-0F70-0A0F-07F090BB61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0F9338-CC2A-52C4-3C2C-CCCD8BBBE0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4F68DB-9DA8-384A-7D9A-8B0FB1F2BF3D}"/>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5" name="Footer Placeholder 4">
            <a:extLst>
              <a:ext uri="{FF2B5EF4-FFF2-40B4-BE49-F238E27FC236}">
                <a16:creationId xmlns:a16="http://schemas.microsoft.com/office/drawing/2014/main" id="{6D12E630-73E2-60F8-479F-86284948FF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F661B7-2B59-A5A3-7F3F-31CEB54905BE}"/>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330222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75CB-80B3-D103-2034-3E5523FC0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BE4099B-0B4B-703A-EF1F-56A01B417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661FF5-1DC8-05C1-6120-186E28024A57}"/>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5" name="Footer Placeholder 4">
            <a:extLst>
              <a:ext uri="{FF2B5EF4-FFF2-40B4-BE49-F238E27FC236}">
                <a16:creationId xmlns:a16="http://schemas.microsoft.com/office/drawing/2014/main" id="{A3E02075-E1D5-3F0E-AAE3-D99579A119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3DB923-FA6C-87CE-2D05-8C3F58C68C15}"/>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749031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5444-5CA3-5926-905A-43199D65C9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131B5F-7E0D-EF25-3443-73C1227E2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3688DD-76FE-8EB3-A1EB-344B49266A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55E1F5-1CAC-430A-18D3-675477D9D77E}"/>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6" name="Footer Placeholder 5">
            <a:extLst>
              <a:ext uri="{FF2B5EF4-FFF2-40B4-BE49-F238E27FC236}">
                <a16:creationId xmlns:a16="http://schemas.microsoft.com/office/drawing/2014/main" id="{2AEBF450-89CE-353A-9C0C-5E93077F3A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942B64-8987-5E53-DD81-D6EB7443097A}"/>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310425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94A2-228E-58BE-7D3A-1BB8891BA64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31227-5516-EF4F-F866-665927C3EE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3AC741-48C1-C141-9129-DE6FE1B08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5987631-92C5-5F1D-EC20-7AB76CB00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E95FFA-086F-9E45-CA35-AB737D521B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078B67-D50A-2BD6-BCC5-F5D7D8DE5A0F}"/>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8" name="Footer Placeholder 7">
            <a:extLst>
              <a:ext uri="{FF2B5EF4-FFF2-40B4-BE49-F238E27FC236}">
                <a16:creationId xmlns:a16="http://schemas.microsoft.com/office/drawing/2014/main" id="{0CF1B8CA-B888-E24C-E347-94FACDD6E10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178F4A1-519F-A3FE-7B59-B25CC6D242E6}"/>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158353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9498-CD00-9B88-B299-4C1A4D321D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B4F50B-1CC0-72E0-EFA7-BC0531458521}"/>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4" name="Footer Placeholder 3">
            <a:extLst>
              <a:ext uri="{FF2B5EF4-FFF2-40B4-BE49-F238E27FC236}">
                <a16:creationId xmlns:a16="http://schemas.microsoft.com/office/drawing/2014/main" id="{C2AE3B46-3C6B-8541-1214-38E978EF76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D6DFFA-B11B-F8A2-8D3A-CF3287BEF2E9}"/>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403704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2D899-C563-CD01-9F50-AE2C9A77896A}"/>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3" name="Footer Placeholder 2">
            <a:extLst>
              <a:ext uri="{FF2B5EF4-FFF2-40B4-BE49-F238E27FC236}">
                <a16:creationId xmlns:a16="http://schemas.microsoft.com/office/drawing/2014/main" id="{17289B4B-FD93-9660-079D-3596B0E1C6F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316709E-15FA-2450-301D-C471679B7972}"/>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28694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A554-7912-618D-9E4D-E4BB2059A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D408B2A-9B7F-44E9-E05A-26C3E67FB2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24249E8-0033-1D90-D08E-6C7587227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885DB-A27F-E376-2024-537228B99561}"/>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6" name="Footer Placeholder 5">
            <a:extLst>
              <a:ext uri="{FF2B5EF4-FFF2-40B4-BE49-F238E27FC236}">
                <a16:creationId xmlns:a16="http://schemas.microsoft.com/office/drawing/2014/main" id="{DA123DB9-9334-90FF-5210-FF3EF5CEF2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9876B9-5CE3-F45E-D2F8-6ECD9F1C7377}"/>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269944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61DF-91F3-E65C-72F8-478B0B8308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0142FA6-6B3F-F051-5174-111310660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784D8D-F1A7-25AE-1022-63C71B2B4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AE30C-A5A0-3BC4-7444-90E68F3D703C}"/>
              </a:ext>
            </a:extLst>
          </p:cNvPr>
          <p:cNvSpPr>
            <a:spLocks noGrp="1"/>
          </p:cNvSpPr>
          <p:nvPr>
            <p:ph type="dt" sz="half" idx="10"/>
          </p:nvPr>
        </p:nvSpPr>
        <p:spPr/>
        <p:txBody>
          <a:bodyPr/>
          <a:lstStyle/>
          <a:p>
            <a:fld id="{2ACFCA04-309F-49FB-860C-F7FB71448FB5}" type="datetimeFigureOut">
              <a:rPr lang="en-GB" smtClean="0"/>
              <a:t>06/08/2024</a:t>
            </a:fld>
            <a:endParaRPr lang="en-GB"/>
          </a:p>
        </p:txBody>
      </p:sp>
      <p:sp>
        <p:nvSpPr>
          <p:cNvPr id="6" name="Footer Placeholder 5">
            <a:extLst>
              <a:ext uri="{FF2B5EF4-FFF2-40B4-BE49-F238E27FC236}">
                <a16:creationId xmlns:a16="http://schemas.microsoft.com/office/drawing/2014/main" id="{87F2A559-7B82-B465-F77F-2ED6BEC101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6C75E4-B626-4D83-B982-D05DBF833B8C}"/>
              </a:ext>
            </a:extLst>
          </p:cNvPr>
          <p:cNvSpPr>
            <a:spLocks noGrp="1"/>
          </p:cNvSpPr>
          <p:nvPr>
            <p:ph type="sldNum" sz="quarter" idx="12"/>
          </p:nvPr>
        </p:nvSpPr>
        <p:spPr/>
        <p:txBody>
          <a:bodyPr/>
          <a:lstStyle/>
          <a:p>
            <a:fld id="{7D024709-4E70-43D6-BA2E-AF988229CA35}" type="slidenum">
              <a:rPr lang="en-GB" smtClean="0"/>
              <a:t>‹#›</a:t>
            </a:fld>
            <a:endParaRPr lang="en-GB"/>
          </a:p>
        </p:txBody>
      </p:sp>
    </p:spTree>
    <p:extLst>
      <p:ext uri="{BB962C8B-B14F-4D97-AF65-F5344CB8AC3E}">
        <p14:creationId xmlns:p14="http://schemas.microsoft.com/office/powerpoint/2010/main" val="8970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FB9D9-E09D-7020-FC70-F0E38C5F7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047916-4FD8-EB27-CFFB-85369D35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D7EC65-9481-3F01-2ED9-802AA29DA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FCA04-309F-49FB-860C-F7FB71448FB5}" type="datetimeFigureOut">
              <a:rPr lang="en-GB" smtClean="0"/>
              <a:t>06/08/2024</a:t>
            </a:fld>
            <a:endParaRPr lang="en-GB"/>
          </a:p>
        </p:txBody>
      </p:sp>
      <p:sp>
        <p:nvSpPr>
          <p:cNvPr id="5" name="Footer Placeholder 4">
            <a:extLst>
              <a:ext uri="{FF2B5EF4-FFF2-40B4-BE49-F238E27FC236}">
                <a16:creationId xmlns:a16="http://schemas.microsoft.com/office/drawing/2014/main" id="{D9DCC9AF-A4DA-A365-F21F-DFAC093143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CE0277-EB6E-916E-312A-80DD4FC97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24709-4E70-43D6-BA2E-AF988229CA35}" type="slidenum">
              <a:rPr lang="en-GB" smtClean="0"/>
              <a:t>‹#›</a:t>
            </a:fld>
            <a:endParaRPr lang="en-GB"/>
          </a:p>
        </p:txBody>
      </p:sp>
    </p:spTree>
    <p:extLst>
      <p:ext uri="{BB962C8B-B14F-4D97-AF65-F5344CB8AC3E}">
        <p14:creationId xmlns:p14="http://schemas.microsoft.com/office/powerpoint/2010/main" val="260942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9626-B956-DDA2-04DF-699052624101}"/>
              </a:ext>
            </a:extLst>
          </p:cNvPr>
          <p:cNvSpPr>
            <a:spLocks noGrp="1"/>
          </p:cNvSpPr>
          <p:nvPr>
            <p:ph type="ctrTitle"/>
          </p:nvPr>
        </p:nvSpPr>
        <p:spPr/>
        <p:txBody>
          <a:bodyPr/>
          <a:lstStyle/>
          <a:p>
            <a:r>
              <a:rPr lang="en-GB" dirty="0">
                <a:latin typeface="Times New Roman" panose="02020603050405020304" pitchFamily="18" charset="0"/>
                <a:cs typeface="Times New Roman" panose="02020603050405020304" pitchFamily="18" charset="0"/>
              </a:rPr>
              <a:t>Enhancing Network Security</a:t>
            </a:r>
          </a:p>
        </p:txBody>
      </p:sp>
      <p:sp>
        <p:nvSpPr>
          <p:cNvPr id="3" name="Subtitle 2">
            <a:extLst>
              <a:ext uri="{FF2B5EF4-FFF2-40B4-BE49-F238E27FC236}">
                <a16:creationId xmlns:a16="http://schemas.microsoft.com/office/drawing/2014/main" id="{166B47FF-6C49-6617-9B15-2D22A30BC137}"/>
              </a:ext>
            </a:extLst>
          </p:cNvPr>
          <p:cNvSpPr>
            <a:spLocks noGrp="1"/>
          </p:cNvSpPr>
          <p:nvPr>
            <p:ph type="subTitle" idx="1"/>
          </p:nvPr>
        </p:nvSpPr>
        <p:spPr/>
        <p:txBody>
          <a:bodyPr/>
          <a:lstStyle/>
          <a:p>
            <a:r>
              <a:rPr lang="en-GB" dirty="0">
                <a:latin typeface="Times New Roman" panose="02020603050405020304" pitchFamily="18" charset="0"/>
                <a:cs typeface="Times New Roman" panose="02020603050405020304" pitchFamily="18" charset="0"/>
              </a:rPr>
              <a:t>Analysis and Recommendations</a:t>
            </a:r>
          </a:p>
          <a:p>
            <a:endParaRPr lang="en-GB" dirty="0"/>
          </a:p>
        </p:txBody>
      </p:sp>
    </p:spTree>
    <p:extLst>
      <p:ext uri="{BB962C8B-B14F-4D97-AF65-F5344CB8AC3E}">
        <p14:creationId xmlns:p14="http://schemas.microsoft.com/office/powerpoint/2010/main" val="153747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5DAB-FB4F-AD7C-54EB-7AF0D0144585}"/>
              </a:ext>
            </a:extLst>
          </p:cNvPr>
          <p:cNvSpPr>
            <a:spLocks noGrp="1"/>
          </p:cNvSpPr>
          <p:nvPr>
            <p:ph type="title"/>
          </p:nvPr>
        </p:nvSpPr>
        <p:spPr>
          <a:xfrm>
            <a:off x="1215190" y="260851"/>
            <a:ext cx="10515600" cy="132556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 Results from IP Reputation Analysis Using </a:t>
            </a:r>
            <a:r>
              <a:rPr lang="en-US" dirty="0" err="1">
                <a:latin typeface="Times New Roman" panose="02020603050405020304" pitchFamily="18" charset="0"/>
                <a:cs typeface="Times New Roman" panose="02020603050405020304" pitchFamily="18" charset="0"/>
              </a:rPr>
              <a:t>AbuseIPDB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VirusTotal</a:t>
            </a:r>
            <a:r>
              <a:rPr lang="en-US" dirty="0">
                <a:latin typeface="Times New Roman" panose="02020603050405020304" pitchFamily="18" charset="0"/>
                <a:cs typeface="Times New Roman" panose="02020603050405020304" pitchFamily="18" charset="0"/>
              </a:rPr>
              <a:t>, and Cisco Talos for IP 177.58.144.248</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1B90AF0-27CA-B624-1B30-1D89C5911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863"/>
            <a:ext cx="12192000" cy="5005137"/>
          </a:xfrm>
          <a:prstGeom prst="rect">
            <a:avLst/>
          </a:prstGeom>
        </p:spPr>
      </p:pic>
    </p:spTree>
    <p:extLst>
      <p:ext uri="{BB962C8B-B14F-4D97-AF65-F5344CB8AC3E}">
        <p14:creationId xmlns:p14="http://schemas.microsoft.com/office/powerpoint/2010/main" val="368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7CCC-66BE-DECD-395E-CB67C47D4A5D}"/>
              </a:ext>
            </a:extLst>
          </p:cNvPr>
          <p:cNvSpPr>
            <a:spLocks noGrp="1"/>
          </p:cNvSpPr>
          <p:nvPr>
            <p:ph type="title"/>
          </p:nvPr>
        </p:nvSpPr>
        <p:spPr>
          <a:xfrm>
            <a:off x="0" y="88803"/>
            <a:ext cx="12192000" cy="1601885"/>
          </a:xfrm>
        </p:spPr>
        <p:txBody>
          <a:bodyPr>
            <a:normAutofit/>
          </a:bodyPr>
          <a:lstStyle/>
          <a:p>
            <a:r>
              <a:rPr lang="en-US" sz="2800" b="1" dirty="0">
                <a:latin typeface="Times New Roman" panose="02020603050405020304" pitchFamily="18" charset="0"/>
                <a:cs typeface="Times New Roman" panose="02020603050405020304" pitchFamily="18" charset="0"/>
              </a:rPr>
              <a:t>IP:</a:t>
            </a:r>
            <a:r>
              <a:rPr lang="en-US" sz="2800" dirty="0">
                <a:latin typeface="Times New Roman" panose="02020603050405020304" pitchFamily="18" charset="0"/>
                <a:cs typeface="Times New Roman" panose="02020603050405020304" pitchFamily="18" charset="0"/>
              </a:rPr>
              <a:t> 177.58.144.248 | </a:t>
            </a:r>
            <a:r>
              <a:rPr lang="en-US" sz="2800" b="1" dirty="0">
                <a:latin typeface="Times New Roman" panose="02020603050405020304" pitchFamily="18" charset="0"/>
                <a:cs typeface="Times New Roman" panose="02020603050405020304" pitchFamily="18" charset="0"/>
              </a:rPr>
              <a:t>Date and Time:</a:t>
            </a:r>
            <a:r>
              <a:rPr lang="en-US" sz="2800" dirty="0">
                <a:latin typeface="Times New Roman" panose="02020603050405020304" pitchFamily="18" charset="0"/>
                <a:cs typeface="Times New Roman" panose="02020603050405020304" pitchFamily="18" charset="0"/>
              </a:rPr>
              <a:t> April 2, 2019, 17:59:59 | </a:t>
            </a:r>
            <a:r>
              <a:rPr lang="en-US" sz="2800" b="1" dirty="0">
                <a:latin typeface="Times New Roman" panose="02020603050405020304" pitchFamily="18" charset="0"/>
                <a:cs typeface="Times New Roman" panose="02020603050405020304" pitchFamily="18" charset="0"/>
              </a:rPr>
              <a:t>Source IP:</a:t>
            </a:r>
            <a:r>
              <a:rPr lang="en-US" sz="2800" dirty="0">
                <a:latin typeface="Times New Roman" panose="02020603050405020304" pitchFamily="18" charset="0"/>
                <a:cs typeface="Times New Roman" panose="02020603050405020304" pitchFamily="18" charset="0"/>
              </a:rPr>
              <a:t> 10.1.5.16 | </a:t>
            </a:r>
            <a:r>
              <a:rPr lang="en-US" sz="2800" b="1" dirty="0">
                <a:latin typeface="Times New Roman" panose="02020603050405020304" pitchFamily="18" charset="0"/>
                <a:cs typeface="Times New Roman" panose="02020603050405020304" pitchFamily="18" charset="0"/>
              </a:rPr>
              <a:t>Destination Port:</a:t>
            </a:r>
            <a:r>
              <a:rPr lang="en-US" sz="2800" dirty="0">
                <a:latin typeface="Times New Roman" panose="02020603050405020304" pitchFamily="18" charset="0"/>
                <a:cs typeface="Times New Roman" panose="02020603050405020304" pitchFamily="18" charset="0"/>
              </a:rPr>
              <a:t> 20 (FTP)</a:t>
            </a:r>
            <a:endParaRPr lang="en-GB"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AC33A44-3F26-757F-1591-1834B22A16A1}"/>
              </a:ext>
            </a:extLst>
          </p:cNvPr>
          <p:cNvSpPr>
            <a:spLocks noGrp="1"/>
          </p:cNvSpPr>
          <p:nvPr>
            <p:ph type="body" idx="1"/>
          </p:nvPr>
        </p:nvSpPr>
        <p:spPr/>
        <p:txBody>
          <a:bodyPr/>
          <a:lstStyle/>
          <a:p>
            <a:endParaRPr lang="en-GB"/>
          </a:p>
        </p:txBody>
      </p:sp>
      <p:pic>
        <p:nvPicPr>
          <p:cNvPr id="8" name="Content Placeholder 7">
            <a:extLst>
              <a:ext uri="{FF2B5EF4-FFF2-40B4-BE49-F238E27FC236}">
                <a16:creationId xmlns:a16="http://schemas.microsoft.com/office/drawing/2014/main" id="{F748CC99-6562-8C63-E4F9-25F33B317F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68" y="1690688"/>
            <a:ext cx="5449125" cy="5078509"/>
          </a:xfrm>
        </p:spPr>
      </p:pic>
      <p:sp>
        <p:nvSpPr>
          <p:cNvPr id="5" name="Text Placeholder 4">
            <a:extLst>
              <a:ext uri="{FF2B5EF4-FFF2-40B4-BE49-F238E27FC236}">
                <a16:creationId xmlns:a16="http://schemas.microsoft.com/office/drawing/2014/main" id="{7C456948-57A1-1B11-539F-CC8876F49D4B}"/>
              </a:ext>
            </a:extLst>
          </p:cNvPr>
          <p:cNvSpPr>
            <a:spLocks noGrp="1"/>
          </p:cNvSpPr>
          <p:nvPr>
            <p:ph type="body" sz="quarter" idx="3"/>
          </p:nvPr>
        </p:nvSpPr>
        <p:spPr/>
        <p:txBody>
          <a:bodyPr/>
          <a:lstStyle/>
          <a:p>
            <a:endParaRPr lang="en-GB"/>
          </a:p>
        </p:txBody>
      </p:sp>
      <p:pic>
        <p:nvPicPr>
          <p:cNvPr id="10" name="Content Placeholder 9">
            <a:extLst>
              <a:ext uri="{FF2B5EF4-FFF2-40B4-BE49-F238E27FC236}">
                <a16:creationId xmlns:a16="http://schemas.microsoft.com/office/drawing/2014/main" id="{F721FEB1-7FE4-1EB9-9F9C-9E9987D6E3C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513293" y="1681163"/>
            <a:ext cx="6678707" cy="5176836"/>
          </a:xfrm>
        </p:spPr>
      </p:pic>
    </p:spTree>
    <p:extLst>
      <p:ext uri="{BB962C8B-B14F-4D97-AF65-F5344CB8AC3E}">
        <p14:creationId xmlns:p14="http://schemas.microsoft.com/office/powerpoint/2010/main" val="334003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57F6-523E-E53E-ECC0-C4CD7B046C5D}"/>
              </a:ext>
            </a:extLst>
          </p:cNvPr>
          <p:cNvSpPr>
            <a:spLocks noGrp="1"/>
          </p:cNvSpPr>
          <p:nvPr>
            <p:ph type="title"/>
          </p:nvPr>
        </p:nvSpPr>
        <p:spPr>
          <a:xfrm>
            <a:off x="0" y="1"/>
            <a:ext cx="12192000" cy="1339515"/>
          </a:xfrm>
        </p:spPr>
        <p:txBody>
          <a:bodyPr>
            <a:normAutofit/>
          </a:bodyPr>
          <a:lstStyle/>
          <a:p>
            <a:r>
              <a:rPr lang="en-US" sz="3200" dirty="0">
                <a:latin typeface="Times New Roman" panose="02020603050405020304" pitchFamily="18" charset="0"/>
                <a:cs typeface="Times New Roman" panose="02020603050405020304" pitchFamily="18" charset="0"/>
              </a:rPr>
              <a:t>Potential Malicious Activity: Indications of Unauthorized Access Attempts</a:t>
            </a:r>
            <a:endParaRPr lang="en-GB"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96803A-8BF3-2B1D-D91E-90BB55F4C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7012"/>
            <a:ext cx="12192000" cy="5710988"/>
          </a:xfrm>
          <a:prstGeom prst="rect">
            <a:avLst/>
          </a:prstGeom>
        </p:spPr>
      </p:pic>
    </p:spTree>
    <p:extLst>
      <p:ext uri="{BB962C8B-B14F-4D97-AF65-F5344CB8AC3E}">
        <p14:creationId xmlns:p14="http://schemas.microsoft.com/office/powerpoint/2010/main" val="404427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56DB-A29E-D577-9643-66DF099ECF95}"/>
              </a:ext>
            </a:extLst>
          </p:cNvPr>
          <p:cNvSpPr>
            <a:spLocks noGrp="1"/>
          </p:cNvSpPr>
          <p:nvPr>
            <p:ph type="title"/>
          </p:nvPr>
        </p:nvSpPr>
        <p:spPr/>
        <p:txBody>
          <a:bodyPr/>
          <a:lstStyle/>
          <a:p>
            <a:endParaRPr lang="en-GB" dirty="0"/>
          </a:p>
        </p:txBody>
      </p:sp>
      <p:sp>
        <p:nvSpPr>
          <p:cNvPr id="4" name="Text Placeholder 3">
            <a:extLst>
              <a:ext uri="{FF2B5EF4-FFF2-40B4-BE49-F238E27FC236}">
                <a16:creationId xmlns:a16="http://schemas.microsoft.com/office/drawing/2014/main" id="{20E65331-4CE5-47C9-1E2B-4CE106417120}"/>
              </a:ext>
            </a:extLst>
          </p:cNvPr>
          <p:cNvSpPr>
            <a:spLocks noGrp="1"/>
          </p:cNvSpPr>
          <p:nvPr>
            <p:ph type="body" sz="half" idx="2"/>
          </p:nvPr>
        </p:nvSpPr>
        <p:spPr/>
        <p:txBody>
          <a:bodyPr/>
          <a:lstStyle/>
          <a:p>
            <a:r>
              <a:rPr lang="en-GB" b="1" dirty="0"/>
              <a:t>Converted Timestamps:</a:t>
            </a:r>
          </a:p>
          <a:p>
            <a:pPr>
              <a:buFont typeface="+mj-lt"/>
              <a:buAutoNum type="arabicPeriod"/>
            </a:pPr>
            <a:r>
              <a:rPr lang="en-GB" b="1" dirty="0"/>
              <a:t>April 2, 2019, 06:32:20 PM</a:t>
            </a:r>
            <a:endParaRPr lang="en-GB" dirty="0"/>
          </a:p>
          <a:p>
            <a:pPr>
              <a:buFont typeface="+mj-lt"/>
              <a:buAutoNum type="arabicPeriod"/>
            </a:pPr>
            <a:r>
              <a:rPr lang="en-GB" b="1" dirty="0"/>
              <a:t>April 2, 2019, 07:36:34 PM</a:t>
            </a:r>
            <a:endParaRPr lang="en-GB" dirty="0"/>
          </a:p>
          <a:p>
            <a:pPr>
              <a:buFont typeface="+mj-lt"/>
              <a:buAutoNum type="arabicPeriod"/>
            </a:pPr>
            <a:r>
              <a:rPr lang="en-GB" b="1" dirty="0"/>
              <a:t>April 2, 2019, 08:43:54 PM</a:t>
            </a:r>
            <a:endParaRPr lang="en-GB" dirty="0"/>
          </a:p>
          <a:p>
            <a:pPr>
              <a:buFont typeface="+mj-lt"/>
              <a:buAutoNum type="arabicPeriod"/>
            </a:pPr>
            <a:r>
              <a:rPr lang="en-GB" b="1" dirty="0"/>
              <a:t>April 2, 2019, 09:52:08 PM</a:t>
            </a:r>
            <a:endParaRPr lang="en-GB" dirty="0"/>
          </a:p>
          <a:p>
            <a:pPr>
              <a:buFont typeface="+mj-lt"/>
              <a:buAutoNum type="arabicPeriod"/>
            </a:pPr>
            <a:r>
              <a:rPr lang="en-GB" b="1" dirty="0"/>
              <a:t>April 2, 2019, 10:57:23 PM</a:t>
            </a:r>
            <a:endParaRPr lang="en-GB" dirty="0"/>
          </a:p>
          <a:p>
            <a:pPr>
              <a:buFont typeface="+mj-lt"/>
              <a:buAutoNum type="arabicPeriod"/>
            </a:pPr>
            <a:r>
              <a:rPr lang="en-GB" b="1" dirty="0"/>
              <a:t>April 3, 2019, 12:03:06 AM</a:t>
            </a:r>
            <a:endParaRPr lang="en-GB" dirty="0"/>
          </a:p>
          <a:p>
            <a:pPr>
              <a:buFont typeface="+mj-lt"/>
              <a:buAutoNum type="arabicPeriod"/>
            </a:pPr>
            <a:r>
              <a:rPr lang="en-GB" b="1" dirty="0"/>
              <a:t>April 3, 2019, 01:07:20 AM</a:t>
            </a:r>
            <a:endParaRPr lang="en-GB" dirty="0"/>
          </a:p>
          <a:p>
            <a:pPr>
              <a:buFont typeface="+mj-lt"/>
              <a:buAutoNum type="arabicPeriod"/>
            </a:pPr>
            <a:r>
              <a:rPr lang="en-GB" b="1" dirty="0"/>
              <a:t>April 3, 2019, 02:13:32 AM</a:t>
            </a:r>
            <a:endParaRPr lang="en-GB" dirty="0"/>
          </a:p>
          <a:p>
            <a:pPr>
              <a:buFont typeface="+mj-lt"/>
              <a:buAutoNum type="arabicPeriod"/>
            </a:pPr>
            <a:r>
              <a:rPr lang="en-GB" b="1" dirty="0"/>
              <a:t>April 3, 2019, 03:19:59 AM</a:t>
            </a:r>
            <a:endParaRPr lang="en-GB" dirty="0"/>
          </a:p>
          <a:p>
            <a:pPr>
              <a:buFont typeface="+mj-lt"/>
              <a:buAutoNum type="arabicPeriod"/>
            </a:pPr>
            <a:r>
              <a:rPr lang="en-GB" b="1" dirty="0"/>
              <a:t>April 3, 2019, 06:34:41 AM</a:t>
            </a:r>
            <a:endParaRPr lang="en-GB" dirty="0"/>
          </a:p>
          <a:p>
            <a:endParaRPr lang="en-GB" dirty="0"/>
          </a:p>
        </p:txBody>
      </p:sp>
      <p:sp>
        <p:nvSpPr>
          <p:cNvPr id="5" name="Rectangle 1">
            <a:extLst>
              <a:ext uri="{FF2B5EF4-FFF2-40B4-BE49-F238E27FC236}">
                <a16:creationId xmlns:a16="http://schemas.microsoft.com/office/drawing/2014/main" id="{BAA513A2-52CC-0E63-1A74-EEB01148D834}"/>
              </a:ext>
            </a:extLst>
          </p:cNvPr>
          <p:cNvSpPr>
            <a:spLocks noGrp="1" noChangeArrowheads="1"/>
          </p:cNvSpPr>
          <p:nvPr>
            <p:ph idx="1"/>
          </p:nvPr>
        </p:nvSpPr>
        <p:spPr bwMode="auto">
          <a:xfrm>
            <a:off x="3731079" y="1023581"/>
            <a:ext cx="762430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Regular Intervals: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Connections occur at regular intervals from the evening of April 2 to the early morning of April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Indicates possible automated processes or scripts.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Such patterns are often linked to malicious activities like data exfiltration or backdoor communications.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 of Day:</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Activity takes place late at night and continues into the early morning.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Unusual timing for legitimate business activities, increasing suspicion.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May suggest an attempt to avoid detection by operating during non-business hours.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Frequency and Duration:</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Unusual frequency and extended duration of connections.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known legitimate business need for these communications with an external IP during these hours.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 Source and Destination:</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Persistent communication between internal network and the same external IP (177.58.144.248).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Indicates focused interaction, which is atypical and warrants further investigation.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External IP is flagged, increasing the need for scrutiny.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Potential Risks: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external IP’s reputation and use of FTP on port 20 pose significant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likelihood of unauthorized data transfer from your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Potential for data breach or ongoing data exfiltration.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4643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27AA-32A4-3811-D787-F7032007B128}"/>
              </a:ext>
            </a:extLst>
          </p:cNvPr>
          <p:cNvSpPr>
            <a:spLocks noGrp="1"/>
          </p:cNvSpPr>
          <p:nvPr>
            <p:ph type="title"/>
          </p:nvPr>
        </p:nvSpPr>
        <p:spPr>
          <a:xfrm>
            <a:off x="0" y="1"/>
            <a:ext cx="11353800" cy="1690688"/>
          </a:xfrm>
        </p:spPr>
        <p:txBody>
          <a:bodyPr>
            <a:normAutofit/>
          </a:bodyPr>
          <a:lstStyle/>
          <a:p>
            <a:r>
              <a:rPr lang="en-US" sz="3200" dirty="0">
                <a:latin typeface="Times New Roman" panose="02020603050405020304" pitchFamily="18" charset="0"/>
                <a:cs typeface="Times New Roman" panose="02020603050405020304" pitchFamily="18" charset="0"/>
              </a:rPr>
              <a:t>Internal Network Engagement: Evidence of Potential Compromise</a:t>
            </a:r>
            <a:endParaRPr lang="en-GB"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AC7932-F113-867B-0E85-CA54CD847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7959"/>
            <a:ext cx="12192000" cy="5350042"/>
          </a:xfrm>
          <a:prstGeom prst="rect">
            <a:avLst/>
          </a:prstGeom>
        </p:spPr>
      </p:pic>
    </p:spTree>
    <p:extLst>
      <p:ext uri="{BB962C8B-B14F-4D97-AF65-F5344CB8AC3E}">
        <p14:creationId xmlns:p14="http://schemas.microsoft.com/office/powerpoint/2010/main" val="419691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4B051-0A04-7B60-CE80-D1795AF85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26975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DA881-8CDA-20DC-AB0E-01D6CB586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745"/>
            <a:ext cx="12192000" cy="6736510"/>
          </a:xfrm>
          <a:prstGeom prst="rect">
            <a:avLst/>
          </a:prstGeom>
        </p:spPr>
      </p:pic>
    </p:spTree>
    <p:extLst>
      <p:ext uri="{BB962C8B-B14F-4D97-AF65-F5344CB8AC3E}">
        <p14:creationId xmlns:p14="http://schemas.microsoft.com/office/powerpoint/2010/main" val="315946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945BD-6DE8-D5E1-0F12-287793522689}"/>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Potential security issues such as data exfiltration or backdoor activity</a:t>
            </a:r>
            <a:endParaRPr lang="en-GB"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DDBBD1F-EA1F-5443-D186-F62D81469739}"/>
              </a:ext>
            </a:extLst>
          </p:cNvPr>
          <p:cNvSpPr>
            <a:spLocks noGrp="1"/>
          </p:cNvSpPr>
          <p:nvPr>
            <p:ph type="body" idx="1"/>
          </p:nvPr>
        </p:nvSpPr>
        <p:spPr/>
        <p:txBody>
          <a:bodyPr/>
          <a:lstStyle/>
          <a:p>
            <a:r>
              <a:rPr lang="en-GB" dirty="0"/>
              <a:t>Bytes in</a:t>
            </a:r>
          </a:p>
        </p:txBody>
      </p:sp>
      <p:pic>
        <p:nvPicPr>
          <p:cNvPr id="8" name="Content Placeholder 7">
            <a:extLst>
              <a:ext uri="{FF2B5EF4-FFF2-40B4-BE49-F238E27FC236}">
                <a16:creationId xmlns:a16="http://schemas.microsoft.com/office/drawing/2014/main" id="{D9AE457F-B854-87F9-1848-E8E9B935C3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505076"/>
            <a:ext cx="5157787" cy="3684588"/>
          </a:xfrm>
        </p:spPr>
      </p:pic>
      <p:sp>
        <p:nvSpPr>
          <p:cNvPr id="5" name="Text Placeholder 4">
            <a:extLst>
              <a:ext uri="{FF2B5EF4-FFF2-40B4-BE49-F238E27FC236}">
                <a16:creationId xmlns:a16="http://schemas.microsoft.com/office/drawing/2014/main" id="{D2A0962B-FDA2-FCD1-CD1D-53878B5C368A}"/>
              </a:ext>
            </a:extLst>
          </p:cNvPr>
          <p:cNvSpPr>
            <a:spLocks noGrp="1"/>
          </p:cNvSpPr>
          <p:nvPr>
            <p:ph type="body" sz="quarter" idx="3"/>
          </p:nvPr>
        </p:nvSpPr>
        <p:spPr/>
        <p:txBody>
          <a:bodyPr/>
          <a:lstStyle/>
          <a:p>
            <a:r>
              <a:rPr lang="en-GB" dirty="0"/>
              <a:t>Bytes out</a:t>
            </a:r>
          </a:p>
        </p:txBody>
      </p:sp>
      <p:pic>
        <p:nvPicPr>
          <p:cNvPr id="10" name="Content Placeholder 9">
            <a:extLst>
              <a:ext uri="{FF2B5EF4-FFF2-40B4-BE49-F238E27FC236}">
                <a16:creationId xmlns:a16="http://schemas.microsoft.com/office/drawing/2014/main" id="{3F7AAA09-8940-C1DE-4C3C-33DEDA5DF167}"/>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2505076"/>
            <a:ext cx="5183188" cy="3684588"/>
          </a:xfrm>
        </p:spPr>
      </p:pic>
    </p:spTree>
    <p:extLst>
      <p:ext uri="{BB962C8B-B14F-4D97-AF65-F5344CB8AC3E}">
        <p14:creationId xmlns:p14="http://schemas.microsoft.com/office/powerpoint/2010/main" val="2370246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0192-C773-A655-DFC5-A6C7E122104F}"/>
              </a:ext>
            </a:extLst>
          </p:cNvPr>
          <p:cNvSpPr>
            <a:spLocks noGrp="1"/>
          </p:cNvSpPr>
          <p:nvPr>
            <p:ph type="title"/>
          </p:nvPr>
        </p:nvSpPr>
        <p:spPr/>
        <p:txBody>
          <a:bodyPr>
            <a:normAutofit fontScale="90000"/>
          </a:bodyPr>
          <a:lstStyle/>
          <a:p>
            <a:r>
              <a:rPr lang="en-US" dirty="0"/>
              <a:t>Suspicious Network Activity Detected: FTP Connection from 10.1.5.18 to Malicious IP 117.192.85.132 on April 2, 2019, at 17:42:36</a:t>
            </a:r>
            <a:endParaRPr lang="en-GB" dirty="0"/>
          </a:p>
        </p:txBody>
      </p:sp>
      <p:pic>
        <p:nvPicPr>
          <p:cNvPr id="4" name="Picture 3">
            <a:extLst>
              <a:ext uri="{FF2B5EF4-FFF2-40B4-BE49-F238E27FC236}">
                <a16:creationId xmlns:a16="http://schemas.microsoft.com/office/drawing/2014/main" id="{244422F7-2B77-907C-2429-4B455076D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3271"/>
            <a:ext cx="12192000" cy="4618832"/>
          </a:xfrm>
          <a:prstGeom prst="rect">
            <a:avLst/>
          </a:prstGeom>
        </p:spPr>
      </p:pic>
    </p:spTree>
    <p:extLst>
      <p:ext uri="{BB962C8B-B14F-4D97-AF65-F5344CB8AC3E}">
        <p14:creationId xmlns:p14="http://schemas.microsoft.com/office/powerpoint/2010/main" val="145476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EF7B-6353-8654-9B00-EBB77CB26057}"/>
              </a:ext>
            </a:extLst>
          </p:cNvPr>
          <p:cNvSpPr>
            <a:spLocks noGrp="1"/>
          </p:cNvSpPr>
          <p:nvPr>
            <p:ph type="title"/>
          </p:nvPr>
        </p:nvSpPr>
        <p:spPr/>
        <p:txBody>
          <a:bodyPr/>
          <a:lstStyle/>
          <a:p>
            <a:endParaRPr lang="en-GB" dirty="0"/>
          </a:p>
        </p:txBody>
      </p:sp>
      <p:pic>
        <p:nvPicPr>
          <p:cNvPr id="6" name="Content Placeholder 5">
            <a:extLst>
              <a:ext uri="{FF2B5EF4-FFF2-40B4-BE49-F238E27FC236}">
                <a16:creationId xmlns:a16="http://schemas.microsoft.com/office/drawing/2014/main" id="{30A43635-B2B6-B4B3-B447-F2F7259A924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66393"/>
            <a:ext cx="5181600" cy="3869802"/>
          </a:xfrm>
        </p:spPr>
      </p:pic>
      <p:pic>
        <p:nvPicPr>
          <p:cNvPr id="8" name="Content Placeholder 7">
            <a:extLst>
              <a:ext uri="{FF2B5EF4-FFF2-40B4-BE49-F238E27FC236}">
                <a16:creationId xmlns:a16="http://schemas.microsoft.com/office/drawing/2014/main" id="{CD51EB23-6F03-209A-DC13-028EA7902DA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2733920"/>
            <a:ext cx="5181600" cy="2534748"/>
          </a:xfrm>
        </p:spPr>
      </p:pic>
    </p:spTree>
    <p:extLst>
      <p:ext uri="{BB962C8B-B14F-4D97-AF65-F5344CB8AC3E}">
        <p14:creationId xmlns:p14="http://schemas.microsoft.com/office/powerpoint/2010/main" val="3010310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2C2E-A44A-C228-71FB-0550CF205165}"/>
              </a:ext>
            </a:extLst>
          </p:cNvPr>
          <p:cNvSpPr>
            <a:spLocks noGrp="1"/>
          </p:cNvSpPr>
          <p:nvPr>
            <p:ph type="title"/>
          </p:nvPr>
        </p:nvSpPr>
        <p:spPr/>
        <p:txBody>
          <a:bodyPr/>
          <a:lstStyle/>
          <a:p>
            <a:endParaRPr lang="en-GB"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B261BBB-A72B-F91D-D275-8B6A621FAF14}"/>
              </a:ext>
            </a:extLst>
          </p:cNvPr>
          <p:cNvSpPr>
            <a:spLocks noGrp="1"/>
          </p:cNvSpPr>
          <p:nvPr>
            <p:ph type="body" sz="half" idx="2"/>
          </p:nvPr>
        </p:nvSpPr>
        <p:spPr>
          <a:xfrm>
            <a:off x="836613" y="2178424"/>
            <a:ext cx="4140994" cy="3762282"/>
          </a:xfrm>
        </p:spPr>
        <p:txBody>
          <a:bodyPr/>
          <a:lstStyle/>
          <a:p>
            <a:endParaRPr lang="en-US" b="1" dirty="0"/>
          </a:p>
          <a:p>
            <a:pPr>
              <a:buFont typeface="+mj-lt"/>
              <a:buAutoNum type="arabicPeriod"/>
            </a:pPr>
            <a:r>
              <a:rPr lang="en-US" b="1" dirty="0">
                <a:latin typeface="Times New Roman" panose="02020603050405020304" pitchFamily="18" charset="0"/>
                <a:cs typeface="Times New Roman" panose="02020603050405020304" pitchFamily="18" charset="0"/>
              </a:rPr>
              <a:t>What is Splunk</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Common Splunk Port Numbers and Interaction</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Common Architecture of Splunk</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Query Language Used by Splunk</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Types of Search Modules</a:t>
            </a:r>
            <a:endParaRPr lang="en-US" dirty="0">
              <a:latin typeface="Times New Roman" panose="02020603050405020304" pitchFamily="18" charset="0"/>
              <a:cs typeface="Times New Roman" panose="02020603050405020304" pitchFamily="18" charset="0"/>
            </a:endParaRPr>
          </a:p>
          <a:p>
            <a:endParaRPr lang="en-GB" dirty="0"/>
          </a:p>
        </p:txBody>
      </p:sp>
      <p:pic>
        <p:nvPicPr>
          <p:cNvPr id="1026" name="Picture 2" descr="Getting Started With Splunk: Basic Searching &amp; Data Viz — Stratosphere IPS">
            <a:extLst>
              <a:ext uri="{FF2B5EF4-FFF2-40B4-BE49-F238E27FC236}">
                <a16:creationId xmlns:a16="http://schemas.microsoft.com/office/drawing/2014/main" id="{FCD22CBF-8F0B-A2FE-42BB-3A62DF2827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771245"/>
            <a:ext cx="6172200" cy="330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566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EFF3-B9F8-2BEB-B742-3E960236BB8F}"/>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FAB5B8C2-54EA-743C-C9C0-79EE4B36F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924"/>
            <a:ext cx="12192000" cy="5016076"/>
          </a:xfrm>
          <a:prstGeom prst="rect">
            <a:avLst/>
          </a:prstGeom>
        </p:spPr>
      </p:pic>
    </p:spTree>
    <p:extLst>
      <p:ext uri="{BB962C8B-B14F-4D97-AF65-F5344CB8AC3E}">
        <p14:creationId xmlns:p14="http://schemas.microsoft.com/office/powerpoint/2010/main" val="28565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FEED-5272-687F-FD73-8BAD213109F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E9BC44E-32E8-2200-7651-9D09C73CF713}"/>
              </a:ext>
            </a:extLst>
          </p:cNvPr>
          <p:cNvSpPr>
            <a:spLocks noGrp="1"/>
          </p:cNvSpPr>
          <p:nvPr>
            <p:ph type="body" idx="1"/>
          </p:nvPr>
        </p:nvSpPr>
        <p:spPr/>
        <p:txBody>
          <a:bodyPr/>
          <a:lstStyle/>
          <a:p>
            <a:endParaRPr lang="en-GB"/>
          </a:p>
        </p:txBody>
      </p:sp>
      <p:pic>
        <p:nvPicPr>
          <p:cNvPr id="8" name="Content Placeholder 7">
            <a:extLst>
              <a:ext uri="{FF2B5EF4-FFF2-40B4-BE49-F238E27FC236}">
                <a16:creationId xmlns:a16="http://schemas.microsoft.com/office/drawing/2014/main" id="{B9AAC091-2214-0A3F-036D-BF0F84E18E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1690688"/>
            <a:ext cx="5157787" cy="4145055"/>
          </a:xfrm>
        </p:spPr>
      </p:pic>
      <p:sp>
        <p:nvSpPr>
          <p:cNvPr id="5" name="Text Placeholder 4">
            <a:extLst>
              <a:ext uri="{FF2B5EF4-FFF2-40B4-BE49-F238E27FC236}">
                <a16:creationId xmlns:a16="http://schemas.microsoft.com/office/drawing/2014/main" id="{460D7F89-E196-B616-0FAF-A8DA620D3655}"/>
              </a:ext>
            </a:extLst>
          </p:cNvPr>
          <p:cNvSpPr>
            <a:spLocks noGrp="1"/>
          </p:cNvSpPr>
          <p:nvPr>
            <p:ph type="body" sz="quarter" idx="3"/>
          </p:nvPr>
        </p:nvSpPr>
        <p:spPr/>
        <p:txBody>
          <a:bodyPr/>
          <a:lstStyle/>
          <a:p>
            <a:endParaRPr lang="en-GB"/>
          </a:p>
        </p:txBody>
      </p:sp>
      <p:pic>
        <p:nvPicPr>
          <p:cNvPr id="10" name="Content Placeholder 9">
            <a:extLst>
              <a:ext uri="{FF2B5EF4-FFF2-40B4-BE49-F238E27FC236}">
                <a16:creationId xmlns:a16="http://schemas.microsoft.com/office/drawing/2014/main" id="{2631FF74-AFA3-5F3F-B66D-22D67BA2F2E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3"/>
            <a:ext cx="5183188" cy="4145055"/>
          </a:xfrm>
        </p:spPr>
      </p:pic>
    </p:spTree>
    <p:extLst>
      <p:ext uri="{BB962C8B-B14F-4D97-AF65-F5344CB8AC3E}">
        <p14:creationId xmlns:p14="http://schemas.microsoft.com/office/powerpoint/2010/main" val="257595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1B6BE-1F97-B564-23F0-62F8FD332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5" y="0"/>
            <a:ext cx="12048750" cy="6858000"/>
          </a:xfrm>
          <a:prstGeom prst="rect">
            <a:avLst/>
          </a:prstGeom>
        </p:spPr>
      </p:pic>
    </p:spTree>
    <p:extLst>
      <p:ext uri="{BB962C8B-B14F-4D97-AF65-F5344CB8AC3E}">
        <p14:creationId xmlns:p14="http://schemas.microsoft.com/office/powerpoint/2010/main" val="89869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45E13-6FC0-5EDE-0500-919514B90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500"/>
            <a:ext cx="12192000" cy="6701000"/>
          </a:xfrm>
          <a:prstGeom prst="rect">
            <a:avLst/>
          </a:prstGeom>
        </p:spPr>
      </p:pic>
    </p:spTree>
    <p:extLst>
      <p:ext uri="{BB962C8B-B14F-4D97-AF65-F5344CB8AC3E}">
        <p14:creationId xmlns:p14="http://schemas.microsoft.com/office/powerpoint/2010/main" val="1777211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8A228-33D4-A4A2-3EC8-DB9F0D700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301"/>
            <a:ext cx="12192000" cy="6461398"/>
          </a:xfrm>
          <a:prstGeom prst="rect">
            <a:avLst/>
          </a:prstGeom>
        </p:spPr>
      </p:pic>
    </p:spTree>
    <p:extLst>
      <p:ext uri="{BB962C8B-B14F-4D97-AF65-F5344CB8AC3E}">
        <p14:creationId xmlns:p14="http://schemas.microsoft.com/office/powerpoint/2010/main" val="1556697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F0B43-D072-EA88-CACF-EF771ADFA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2" y="0"/>
            <a:ext cx="12093115" cy="6858000"/>
          </a:xfrm>
          <a:prstGeom prst="rect">
            <a:avLst/>
          </a:prstGeom>
        </p:spPr>
      </p:pic>
    </p:spTree>
    <p:extLst>
      <p:ext uri="{BB962C8B-B14F-4D97-AF65-F5344CB8AC3E}">
        <p14:creationId xmlns:p14="http://schemas.microsoft.com/office/powerpoint/2010/main" val="3075056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43F27-D668-4DE7-DD90-A34927813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464"/>
            <a:ext cx="12192000" cy="6613071"/>
          </a:xfrm>
          <a:prstGeom prst="rect">
            <a:avLst/>
          </a:prstGeom>
        </p:spPr>
      </p:pic>
    </p:spTree>
    <p:extLst>
      <p:ext uri="{BB962C8B-B14F-4D97-AF65-F5344CB8AC3E}">
        <p14:creationId xmlns:p14="http://schemas.microsoft.com/office/powerpoint/2010/main" val="2089695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98A53-5D05-E220-9E69-C57526B7F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471"/>
            <a:ext cx="12192000" cy="6858000"/>
          </a:xfrm>
          <a:prstGeom prst="rect">
            <a:avLst/>
          </a:prstGeom>
        </p:spPr>
      </p:pic>
    </p:spTree>
    <p:extLst>
      <p:ext uri="{BB962C8B-B14F-4D97-AF65-F5344CB8AC3E}">
        <p14:creationId xmlns:p14="http://schemas.microsoft.com/office/powerpoint/2010/main" val="93759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32A1-BE1E-E966-7C5B-35D02F2E48F1}"/>
              </a:ext>
            </a:extLst>
          </p:cNvPr>
          <p:cNvSpPr>
            <a:spLocks noGrp="1"/>
          </p:cNvSpPr>
          <p:nvPr>
            <p:ph type="title"/>
          </p:nvPr>
        </p:nvSpPr>
        <p:spPr>
          <a:xfrm>
            <a:off x="0" y="1"/>
            <a:ext cx="11353800" cy="1219200"/>
          </a:xfrm>
        </p:spPr>
        <p:txBody>
          <a:bodyPr/>
          <a:lstStyle/>
          <a:p>
            <a:r>
              <a:rPr lang="en-GB" dirty="0"/>
              <a:t>Unusual User Activity</a:t>
            </a:r>
          </a:p>
        </p:txBody>
      </p:sp>
      <p:pic>
        <p:nvPicPr>
          <p:cNvPr id="4" name="Picture 3">
            <a:extLst>
              <a:ext uri="{FF2B5EF4-FFF2-40B4-BE49-F238E27FC236}">
                <a16:creationId xmlns:a16="http://schemas.microsoft.com/office/drawing/2014/main" id="{E2D00D90-94F6-67AE-6A71-4EAF044FB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1976"/>
            <a:ext cx="12299576" cy="5836024"/>
          </a:xfrm>
          <a:prstGeom prst="rect">
            <a:avLst/>
          </a:prstGeom>
        </p:spPr>
      </p:pic>
    </p:spTree>
    <p:extLst>
      <p:ext uri="{BB962C8B-B14F-4D97-AF65-F5344CB8AC3E}">
        <p14:creationId xmlns:p14="http://schemas.microsoft.com/office/powerpoint/2010/main" val="1834600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B0BE-2E77-FC59-96C0-1425EBA4E86E}"/>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322C8AE0-70A0-65FD-667E-9BDC57B75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000"/>
            <a:ext cx="12192000" cy="6272000"/>
          </a:xfrm>
          <a:prstGeom prst="rect">
            <a:avLst/>
          </a:prstGeom>
        </p:spPr>
      </p:pic>
    </p:spTree>
    <p:extLst>
      <p:ext uri="{BB962C8B-B14F-4D97-AF65-F5344CB8AC3E}">
        <p14:creationId xmlns:p14="http://schemas.microsoft.com/office/powerpoint/2010/main" val="15372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1EEECB-4B0E-6182-EFB9-20AEDAC7D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784" y="2338235"/>
            <a:ext cx="7030431" cy="2181529"/>
          </a:xfrm>
          <a:prstGeom prst="rect">
            <a:avLst/>
          </a:prstGeom>
        </p:spPr>
      </p:pic>
    </p:spTree>
    <p:extLst>
      <p:ext uri="{BB962C8B-B14F-4D97-AF65-F5344CB8AC3E}">
        <p14:creationId xmlns:p14="http://schemas.microsoft.com/office/powerpoint/2010/main" val="50610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9BCA6-D313-A01F-743E-8AB47E055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405445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D289AB-4ECB-6937-4175-37D2DD20A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987"/>
            <a:ext cx="12192000" cy="6198025"/>
          </a:xfrm>
          <a:prstGeom prst="rect">
            <a:avLst/>
          </a:prstGeom>
        </p:spPr>
      </p:pic>
    </p:spTree>
    <p:extLst>
      <p:ext uri="{BB962C8B-B14F-4D97-AF65-F5344CB8AC3E}">
        <p14:creationId xmlns:p14="http://schemas.microsoft.com/office/powerpoint/2010/main" val="3022980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EF44D-2154-09C4-AD50-7B21B82F7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73153"/>
          </a:xfrm>
          <a:prstGeom prst="rect">
            <a:avLst/>
          </a:prstGeom>
        </p:spPr>
      </p:pic>
    </p:spTree>
    <p:extLst>
      <p:ext uri="{BB962C8B-B14F-4D97-AF65-F5344CB8AC3E}">
        <p14:creationId xmlns:p14="http://schemas.microsoft.com/office/powerpoint/2010/main" val="11704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EE0F-E919-E493-4DB8-623EC96AB7C0}"/>
              </a:ext>
            </a:extLst>
          </p:cNvPr>
          <p:cNvSpPr>
            <a:spLocks noGrp="1"/>
          </p:cNvSpPr>
          <p:nvPr>
            <p:ph type="title"/>
          </p:nvPr>
        </p:nvSpPr>
        <p:spPr>
          <a:xfrm>
            <a:off x="0" y="64169"/>
            <a:ext cx="11353800" cy="1626520"/>
          </a:xfrm>
        </p:spPr>
        <p:txBody>
          <a:bodyPr/>
          <a:lstStyle/>
          <a:p>
            <a:r>
              <a:rPr lang="en-GB" dirty="0">
                <a:latin typeface="Times New Roman" panose="02020603050405020304" pitchFamily="18" charset="0"/>
                <a:cs typeface="Times New Roman" panose="02020603050405020304" pitchFamily="18" charset="0"/>
              </a:rPr>
              <a:t>Splunk Interface</a:t>
            </a:r>
          </a:p>
        </p:txBody>
      </p:sp>
      <p:pic>
        <p:nvPicPr>
          <p:cNvPr id="4" name="Picture 3">
            <a:extLst>
              <a:ext uri="{FF2B5EF4-FFF2-40B4-BE49-F238E27FC236}">
                <a16:creationId xmlns:a16="http://schemas.microsoft.com/office/drawing/2014/main" id="{4D892B06-4696-84A5-C705-4F7DED9AA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263"/>
            <a:ext cx="12192000" cy="4852737"/>
          </a:xfrm>
          <a:prstGeom prst="rect">
            <a:avLst/>
          </a:prstGeom>
        </p:spPr>
      </p:pic>
    </p:spTree>
    <p:extLst>
      <p:ext uri="{BB962C8B-B14F-4D97-AF65-F5344CB8AC3E}">
        <p14:creationId xmlns:p14="http://schemas.microsoft.com/office/powerpoint/2010/main" val="176157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D82A-5D3A-A844-3466-7DCC133FE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4633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3B76-5139-F4BA-B3B8-581CD4C09299}"/>
              </a:ext>
            </a:extLst>
          </p:cNvPr>
          <p:cNvSpPr>
            <a:spLocks noGrp="1"/>
          </p:cNvSpPr>
          <p:nvPr>
            <p:ph type="title"/>
          </p:nvPr>
        </p:nvSpPr>
        <p:spPr>
          <a:xfrm>
            <a:off x="0" y="128338"/>
            <a:ext cx="5317958" cy="972826"/>
          </a:xfrm>
        </p:spPr>
        <p:txBody>
          <a:bodyPr>
            <a:normAutofit fontScale="90000"/>
          </a:bodyPr>
          <a:lstStyle/>
          <a:p>
            <a:r>
              <a:rPr lang="en-GB" sz="3600" dirty="0">
                <a:latin typeface="Times New Roman" panose="02020603050405020304" pitchFamily="18" charset="0"/>
                <a:cs typeface="Times New Roman" panose="02020603050405020304" pitchFamily="18" charset="0"/>
              </a:rPr>
              <a:t>Determinate Local Ips with Splunk</a:t>
            </a:r>
          </a:p>
        </p:txBody>
      </p:sp>
      <p:pic>
        <p:nvPicPr>
          <p:cNvPr id="5" name="Content Placeholder 4">
            <a:extLst>
              <a:ext uri="{FF2B5EF4-FFF2-40B4-BE49-F238E27FC236}">
                <a16:creationId xmlns:a16="http://schemas.microsoft.com/office/drawing/2014/main" id="{03FDA3B4-7D97-0309-FD6B-5BDB0FB516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01163"/>
            <a:ext cx="12192000" cy="5731575"/>
          </a:xfrm>
        </p:spPr>
      </p:pic>
    </p:spTree>
    <p:extLst>
      <p:ext uri="{BB962C8B-B14F-4D97-AF65-F5344CB8AC3E}">
        <p14:creationId xmlns:p14="http://schemas.microsoft.com/office/powerpoint/2010/main" val="833536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F46074-5FB2-046A-7B46-CCF464EC0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024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E6920-4AC4-10A3-68E1-421FF25D1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631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6340-FBC8-A435-8CFB-BCA7320B86E9}"/>
              </a:ext>
            </a:extLst>
          </p:cNvPr>
          <p:cNvSpPr>
            <a:spLocks noGrp="1"/>
          </p:cNvSpPr>
          <p:nvPr>
            <p:ph type="title"/>
          </p:nvPr>
        </p:nvSpPr>
        <p:spPr>
          <a:xfrm>
            <a:off x="839789" y="457200"/>
            <a:ext cx="2392696" cy="1532021"/>
          </a:xfrm>
        </p:spPr>
        <p:txBody>
          <a:bodyPr/>
          <a:lstStyle/>
          <a:p>
            <a:r>
              <a:rPr lang="en-GB" dirty="0">
                <a:latin typeface="Times New Roman" panose="02020603050405020304" pitchFamily="18" charset="0"/>
                <a:cs typeface="Times New Roman" panose="02020603050405020304" pitchFamily="18" charset="0"/>
              </a:rPr>
              <a:t>Checking Internal Ip’s</a:t>
            </a:r>
          </a:p>
        </p:txBody>
      </p:sp>
      <p:pic>
        <p:nvPicPr>
          <p:cNvPr id="6" name="Content Placeholder 5">
            <a:extLst>
              <a:ext uri="{FF2B5EF4-FFF2-40B4-BE49-F238E27FC236}">
                <a16:creationId xmlns:a16="http://schemas.microsoft.com/office/drawing/2014/main" id="{20310FFD-2889-F4C6-CB1E-47FCA1E36B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1" y="293570"/>
            <a:ext cx="8835658" cy="6564430"/>
          </a:xfrm>
        </p:spPr>
      </p:pic>
      <p:sp>
        <p:nvSpPr>
          <p:cNvPr id="4" name="Text Placeholder 3">
            <a:extLst>
              <a:ext uri="{FF2B5EF4-FFF2-40B4-BE49-F238E27FC236}">
                <a16:creationId xmlns:a16="http://schemas.microsoft.com/office/drawing/2014/main" id="{5BA93766-0E82-D184-D35B-6AE7DC930E17}"/>
              </a:ext>
            </a:extLst>
          </p:cNvPr>
          <p:cNvSpPr>
            <a:spLocks noGrp="1"/>
          </p:cNvSpPr>
          <p:nvPr>
            <p:ph type="body" sz="half" idx="2"/>
          </p:nvPr>
        </p:nvSpPr>
        <p:spPr>
          <a:xfrm>
            <a:off x="839789" y="2057400"/>
            <a:ext cx="2392696" cy="4800600"/>
          </a:xfrm>
        </p:spPr>
        <p:txBody>
          <a:bodyPr>
            <a:normAutofit lnSpcReduction="10000"/>
          </a:bodyPr>
          <a:lstStyle/>
          <a:p>
            <a:r>
              <a:rPr lang="en-GB" dirty="0">
                <a:latin typeface="Times New Roman" panose="02020603050405020304" pitchFamily="18" charset="0"/>
                <a:cs typeface="Times New Roman" panose="02020603050405020304" pitchFamily="18" charset="0"/>
              </a:rPr>
              <a:t>Scan each </a:t>
            </a:r>
            <a:r>
              <a:rPr lang="en-GB" dirty="0" err="1">
                <a:latin typeface="Times New Roman" panose="02020603050405020304" pitchFamily="18" charset="0"/>
                <a:cs typeface="Times New Roman" panose="02020603050405020304" pitchFamily="18" charset="0"/>
              </a:rPr>
              <a:t>dest_ip</a:t>
            </a:r>
            <a:r>
              <a:rPr lang="en-GB" dirty="0">
                <a:latin typeface="Times New Roman" panose="02020603050405020304" pitchFamily="18" charset="0"/>
                <a:cs typeface="Times New Roman" panose="02020603050405020304" pitchFamily="18" charset="0"/>
              </a:rPr>
              <a:t> with tools such as </a:t>
            </a:r>
            <a:r>
              <a:rPr lang="en-GB" dirty="0" err="1">
                <a:latin typeface="Times New Roman" panose="02020603050405020304" pitchFamily="18" charset="0"/>
                <a:cs typeface="Times New Roman" panose="02020603050405020304" pitchFamily="18" charset="0"/>
              </a:rPr>
              <a:t>VirusTotal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AbuseIPDB</a:t>
            </a:r>
            <a:r>
              <a:rPr lang="en-GB" dirty="0">
                <a:latin typeface="Times New Roman" panose="02020603050405020304" pitchFamily="18" charset="0"/>
                <a:cs typeface="Times New Roman" panose="02020603050405020304" pitchFamily="18" charset="0"/>
              </a:rPr>
              <a:t> and Cisco Talos.</a:t>
            </a:r>
          </a:p>
          <a:p>
            <a:pPr marL="342900" indent="-342900">
              <a:buAutoNum type="arabicPeriod"/>
            </a:pPr>
            <a:r>
              <a:rPr lang="en-US" b="1" dirty="0">
                <a:latin typeface="Times New Roman" panose="02020603050405020304" pitchFamily="18" charset="0"/>
                <a:cs typeface="Times New Roman" panose="02020603050405020304" pitchFamily="18" charset="0"/>
              </a:rPr>
              <a:t>Suspicious Network Activity:</a:t>
            </a:r>
            <a:r>
              <a:rPr lang="en-US" dirty="0">
                <a:latin typeface="Times New Roman" panose="02020603050405020304" pitchFamily="18" charset="0"/>
                <a:cs typeface="Times New Roman" panose="02020603050405020304" pitchFamily="18" charset="0"/>
              </a:rPr>
              <a:t> Date and Time: April 2, 2019, 17:42:36 | Source IP Address: 10.1.5.18 | Destination IP Address: 117.192.85.132 | Destination Port: 20 (FTP)</a:t>
            </a:r>
          </a:p>
          <a:p>
            <a:r>
              <a:rPr lang="en-US"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Suspicious Network Activity:</a:t>
            </a:r>
            <a:r>
              <a:rPr lang="en-US" dirty="0">
                <a:latin typeface="Times New Roman" panose="02020603050405020304" pitchFamily="18" charset="0"/>
                <a:cs typeface="Times New Roman" panose="02020603050405020304" pitchFamily="18" charset="0"/>
              </a:rPr>
              <a:t> Date and Time: April 2, 2019, 17:59:59 | Source IP Address: 10.1.5.16 | Destination IP Address: 177.58.144.248 | Destination Port: 20 (FTP)</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0086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730</Words>
  <Application>Microsoft Office PowerPoint</Application>
  <PresentationFormat>Widescreen</PresentationFormat>
  <Paragraphs>81</Paragraphs>
  <Slides>32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Symbol</vt:lpstr>
      <vt:lpstr>Times New Roman</vt:lpstr>
      <vt:lpstr>Office Theme</vt:lpstr>
      <vt:lpstr>Enhancing Network Security</vt:lpstr>
      <vt:lpstr>PowerPoint Presentation</vt:lpstr>
      <vt:lpstr>PowerPoint Presentation</vt:lpstr>
      <vt:lpstr>Splunk Interface</vt:lpstr>
      <vt:lpstr>PowerPoint Presentation</vt:lpstr>
      <vt:lpstr>Determinate Local Ips with Splunk</vt:lpstr>
      <vt:lpstr>PowerPoint Presentation</vt:lpstr>
      <vt:lpstr>PowerPoint Presentation</vt:lpstr>
      <vt:lpstr>Checking Internal Ip’s</vt:lpstr>
      <vt:lpstr> Results from IP Reputation Analysis Using AbuseIPDB, VirusTotal, and Cisco Talos for IP 177.58.144.248</vt:lpstr>
      <vt:lpstr>IP: 177.58.144.248 | Date and Time: April 2, 2019, 17:59:59 | Source IP: 10.1.5.16 | Destination Port: 20 (FTP)</vt:lpstr>
      <vt:lpstr>Potential Malicious Activity: Indications of Unauthorized Access Attempts</vt:lpstr>
      <vt:lpstr>PowerPoint Presentation</vt:lpstr>
      <vt:lpstr>Internal Network Engagement: Evidence of Potential Compromise</vt:lpstr>
      <vt:lpstr>PowerPoint Presentation</vt:lpstr>
      <vt:lpstr>PowerPoint Presentation</vt:lpstr>
      <vt:lpstr>Potential security issues such as data exfiltration or backdoor activity</vt:lpstr>
      <vt:lpstr>Suspicious Network Activity Detected: FTP Connection from 10.1.5.18 to Malicious IP 117.192.85.132 on April 2, 2019, at 17:42:36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Unusual User Activity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Andrei Mesaros</dc:creator>
  <cp:lastModifiedBy>Andrei Mesaros</cp:lastModifiedBy>
  <cp:revision>4</cp:revision>
  <dcterms:created xsi:type="dcterms:W3CDTF">2024-08-05T09:31:29Z</dcterms:created>
  <dcterms:modified xsi:type="dcterms:W3CDTF">2024-08-06T08:04:22Z</dcterms:modified>
</cp:coreProperties>
</file>